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91" r:id="rId2"/>
    <p:sldId id="271" r:id="rId3"/>
    <p:sldId id="290" r:id="rId4"/>
    <p:sldId id="275" r:id="rId5"/>
    <p:sldId id="277" r:id="rId6"/>
    <p:sldId id="276" r:id="rId7"/>
    <p:sldId id="257" r:id="rId8"/>
    <p:sldId id="274" r:id="rId9"/>
    <p:sldId id="270" r:id="rId10"/>
    <p:sldId id="289" r:id="rId11"/>
    <p:sldId id="278" r:id="rId12"/>
    <p:sldId id="279" r:id="rId13"/>
    <p:sldId id="284" r:id="rId14"/>
    <p:sldId id="280" r:id="rId15"/>
    <p:sldId id="281" r:id="rId16"/>
    <p:sldId id="282" r:id="rId17"/>
    <p:sldId id="272" r:id="rId18"/>
    <p:sldId id="285" r:id="rId19"/>
    <p:sldId id="283" r:id="rId20"/>
    <p:sldId id="286" r:id="rId21"/>
    <p:sldId id="287" r:id="rId22"/>
    <p:sldId id="288" r:id="rId2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00"/>
    <a:srgbClr val="8C3FC5"/>
    <a:srgbClr val="00A1DA"/>
    <a:srgbClr val="00CC00"/>
    <a:srgbClr val="CC3300"/>
    <a:srgbClr val="CC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48BCC816-2FE6-46AF-81AC-F2B9DD843A1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8D2B1876-4F5D-44E3-A9C0-1B9DD0CB8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4828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2493B080-C53C-4EE1-954D-6A14661621A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899F3B40-3DED-40B0-A27A-37EE2B21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5411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049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87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47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0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52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723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808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82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94459A-59A7-4A2B-B69F-08D116505F7B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13529-56F0-434D-BEED-2F726A0FA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N3N1MlvVc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lymeguide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ads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zpYFAzhAZ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Bal8eNGBW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05740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2500" b="1" i="1" dirty="0" smtClean="0">
                <a:solidFill>
                  <a:schemeClr val="bg1"/>
                </a:solidFill>
              </a:rPr>
              <a:t>Tracy Hans, </a:t>
            </a:r>
            <a:r>
              <a:rPr lang="en-US" sz="2500" b="1" i="1" dirty="0" smtClean="0">
                <a:solidFill>
                  <a:schemeClr val="bg1"/>
                </a:solidFill>
              </a:rPr>
              <a:t>LPC</a:t>
            </a:r>
            <a:r>
              <a:rPr lang="en-US" sz="2500" b="1" i="1" dirty="0" smtClean="0">
                <a:solidFill>
                  <a:schemeClr val="bg1"/>
                </a:solidFill>
              </a:rPr>
              <a:t>, ACS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52400"/>
            <a:ext cx="87630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FEELING EMPOWERED IN YOUR CARE </a:t>
            </a:r>
            <a:endParaRPr lang="en-US" sz="4000" b="1" dirty="0" smtClean="0">
              <a:latin typeface="+mj-lt"/>
            </a:endParaRPr>
          </a:p>
          <a:p>
            <a:pPr algn="ctr"/>
            <a:endParaRPr lang="en-US" sz="1500" b="1" dirty="0" smtClean="0">
              <a:latin typeface="+mj-lt"/>
            </a:endParaRPr>
          </a:p>
          <a:p>
            <a:pPr algn="ctr"/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of chronic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complex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illness)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Tracy\AppData\Local\Microsoft\Windows\INetCache\IE\18ZDV3TH\speech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76600"/>
            <a:ext cx="342138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048000"/>
            <a:ext cx="8153400" cy="2819400"/>
          </a:xfrm>
        </p:spPr>
        <p:txBody>
          <a:bodyPr>
            <a:normAutofit fontScale="40000" lnSpcReduction="20000"/>
          </a:bodyPr>
          <a:lstStyle/>
          <a:p>
            <a:r>
              <a:rPr lang="en-US" sz="7400" dirty="0" smtClean="0"/>
              <a:t>     </a:t>
            </a:r>
            <a:r>
              <a:rPr lang="en-US" sz="7400" dirty="0" smtClean="0">
                <a:solidFill>
                  <a:srgbClr val="996600"/>
                </a:solidFill>
              </a:rPr>
              <a:t>Acknowledging</a:t>
            </a:r>
          </a:p>
          <a:p>
            <a:endParaRPr lang="en-US" sz="7400" dirty="0" smtClean="0"/>
          </a:p>
          <a:p>
            <a:pPr>
              <a:buSzPct val="210000"/>
              <a:buFont typeface="Arial" pitchFamily="34" charset="0"/>
              <a:buChar char="•"/>
            </a:pPr>
            <a:r>
              <a:rPr lang="en-US" sz="5700" dirty="0" smtClean="0"/>
              <a:t> Emotional  Stages</a:t>
            </a:r>
          </a:p>
          <a:p>
            <a:pPr>
              <a:buSzPct val="210000"/>
              <a:buFont typeface="Arial" pitchFamily="34" charset="0"/>
              <a:buChar char="•"/>
            </a:pPr>
            <a:r>
              <a:rPr lang="en-US" sz="5700" dirty="0" smtClean="0"/>
              <a:t> shifts (in worldview and roles)</a:t>
            </a:r>
          </a:p>
          <a:p>
            <a:pPr>
              <a:buSzPct val="210000"/>
              <a:buFont typeface="Arial" pitchFamily="34" charset="0"/>
              <a:buChar char="•"/>
            </a:pPr>
            <a:r>
              <a:rPr lang="en-US" sz="5700" dirty="0" smtClean="0"/>
              <a:t> the need for advocacy </a:t>
            </a:r>
          </a:p>
          <a:p>
            <a:pPr>
              <a:buSzPct val="210000"/>
              <a:buFont typeface="Arial" pitchFamily="34" charset="0"/>
              <a:buChar char="•"/>
            </a:pPr>
            <a:r>
              <a:rPr lang="en-US" sz="5700" dirty="0" smtClean="0"/>
              <a:t> the challenges in teaming </a:t>
            </a:r>
            <a:endParaRPr lang="en-US" sz="57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533400"/>
            <a:ext cx="8686800" cy="12192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	</a:t>
            </a: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</a:rPr>
              <a:t>Empowerment, cont..</a:t>
            </a:r>
            <a:endParaRPr lang="en-US" sz="4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Acknowledging </a:t>
            </a:r>
            <a:r>
              <a:rPr lang="en-US" b="1" dirty="0" smtClean="0">
                <a:solidFill>
                  <a:srgbClr val="8C3FC5"/>
                </a:solidFill>
              </a:rPr>
              <a:t>Shifts </a:t>
            </a:r>
            <a:br>
              <a:rPr lang="en-US" b="1" dirty="0" smtClean="0">
                <a:solidFill>
                  <a:srgbClr val="8C3FC5"/>
                </a:solidFill>
              </a:rPr>
            </a:b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in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Our World View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              </a:t>
            </a:r>
            <a:r>
              <a:rPr lang="en-US" b="1" dirty="0" smtClean="0"/>
              <a:t>We shift from </a:t>
            </a:r>
            <a:r>
              <a:rPr lang="en-US" b="1" dirty="0" smtClean="0"/>
              <a:t>THINKING / </a:t>
            </a:r>
            <a:r>
              <a:rPr lang="en-US" b="1" dirty="0" smtClean="0"/>
              <a:t>BELIEVING:</a:t>
            </a:r>
            <a:endParaRPr lang="en-US" b="1" dirty="0" smtClean="0"/>
          </a:p>
          <a:p>
            <a:pPr lvl="0">
              <a:buNone/>
            </a:pPr>
            <a:endParaRPr lang="en-US" sz="2400" b="1" dirty="0" smtClean="0"/>
          </a:p>
          <a:p>
            <a:pPr lvl="0" algn="ctr"/>
            <a:r>
              <a:rPr lang="en-US" dirty="0" smtClean="0"/>
              <a:t>We fit into diagnostic “boxes” (need a specialist’s help)</a:t>
            </a:r>
          </a:p>
          <a:p>
            <a:pPr lvl="0" algn="ctr"/>
            <a:r>
              <a:rPr lang="en-US" dirty="0" smtClean="0"/>
              <a:t>Doctor’s will protect us, fix us</a:t>
            </a:r>
          </a:p>
          <a:p>
            <a:pPr lvl="0" algn="ctr"/>
            <a:r>
              <a:rPr lang="en-US" dirty="0" smtClean="0"/>
              <a:t>We need to find THE ONE RIGHT doctor</a:t>
            </a:r>
          </a:p>
          <a:p>
            <a:pPr lvl="0" algn="ctr"/>
            <a:r>
              <a:rPr lang="en-US" dirty="0" smtClean="0"/>
              <a:t>“I get sick, get treated, I get better”</a:t>
            </a:r>
          </a:p>
          <a:p>
            <a:pPr lvl="0" algn="ctr"/>
            <a:r>
              <a:rPr lang="en-US" dirty="0" smtClean="0"/>
              <a:t>Taking a passive role in treatment (not really questioning Drs or gathering multiple opinions)</a:t>
            </a:r>
          </a:p>
          <a:p>
            <a:pPr lvl="0" algn="ctr"/>
            <a:r>
              <a:rPr lang="en-US" dirty="0" smtClean="0"/>
              <a:t>If a treatment works with one patient, it will work with my child or me.  This can be dangerous, beware of anecdotal information  </a:t>
            </a:r>
          </a:p>
          <a:p>
            <a:pPr lvl="0" algn="ctr"/>
            <a:r>
              <a:rPr lang="en-US" dirty="0" smtClean="0"/>
              <a:t>Trusting our body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Acknowledging </a:t>
            </a:r>
            <a:r>
              <a:rPr lang="en-US" b="1" dirty="0" smtClean="0">
                <a:solidFill>
                  <a:srgbClr val="8C3FC5"/>
                </a:solidFill>
              </a:rPr>
              <a:t>Shifts</a:t>
            </a:r>
            <a:r>
              <a:rPr lang="en-US" b="1" dirty="0" smtClean="0"/>
              <a:t> Continued..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en-US" sz="3500" b="1" dirty="0" smtClean="0"/>
              <a:t>To Realizing: </a:t>
            </a:r>
          </a:p>
          <a:p>
            <a:pPr lvl="0" algn="ctr">
              <a:buNone/>
            </a:pPr>
            <a:endParaRPr lang="en-US" sz="2400" dirty="0" smtClean="0"/>
          </a:p>
          <a:p>
            <a:pPr lvl="0" algn="ctr"/>
            <a:r>
              <a:rPr lang="en-US" sz="3000" dirty="0" smtClean="0"/>
              <a:t>“</a:t>
            </a:r>
            <a:r>
              <a:rPr lang="en-US" sz="3000" dirty="0" smtClean="0"/>
              <a:t>Nothing is written in stone</a:t>
            </a:r>
            <a:r>
              <a:rPr lang="en-US" sz="3000" dirty="0" smtClean="0"/>
              <a:t>”</a:t>
            </a:r>
          </a:p>
          <a:p>
            <a:pPr lvl="0" algn="ctr"/>
            <a:endParaRPr lang="en-US" sz="1100" dirty="0" smtClean="0"/>
          </a:p>
          <a:p>
            <a:pPr lvl="0" algn="ctr"/>
            <a:r>
              <a:rPr lang="en-US" sz="3000" dirty="0" smtClean="0"/>
              <a:t>“It might take a village” (in some cases an armada</a:t>
            </a:r>
            <a:r>
              <a:rPr lang="en-US" sz="3000" dirty="0" smtClean="0"/>
              <a:t>)</a:t>
            </a:r>
          </a:p>
          <a:p>
            <a:pPr lvl="0" algn="ctr"/>
            <a:endParaRPr lang="en-US" sz="1300" dirty="0" smtClean="0"/>
          </a:p>
          <a:p>
            <a:pPr lvl="0" algn="ctr"/>
            <a:r>
              <a:rPr lang="en-US" sz="3000" dirty="0" smtClean="0"/>
              <a:t>Sometimes there will be no clear answers, and physician / practitioner </a:t>
            </a:r>
            <a:r>
              <a:rPr lang="en-US" sz="3000" dirty="0" smtClean="0"/>
              <a:t>disagreement</a:t>
            </a:r>
          </a:p>
          <a:p>
            <a:pPr lvl="0" algn="ctr"/>
            <a:endParaRPr lang="en-US" sz="1300" dirty="0" smtClean="0"/>
          </a:p>
          <a:p>
            <a:pPr lvl="0" algn="ctr"/>
            <a:r>
              <a:rPr lang="en-US" sz="3000" dirty="0" smtClean="0"/>
              <a:t>Trial and error can become the norm </a:t>
            </a:r>
            <a:endParaRPr lang="en-US" sz="3000" dirty="0" smtClean="0"/>
          </a:p>
          <a:p>
            <a:pPr lvl="0" algn="ctr"/>
            <a:endParaRPr lang="en-US" sz="1200" dirty="0" smtClean="0"/>
          </a:p>
          <a:p>
            <a:pPr lvl="0" algn="ctr"/>
            <a:r>
              <a:rPr lang="en-US" sz="3000" dirty="0" smtClean="0"/>
              <a:t>We must listen to and understand our own </a:t>
            </a:r>
            <a:r>
              <a:rPr lang="en-US" sz="3000" dirty="0" smtClean="0"/>
              <a:t>body</a:t>
            </a:r>
          </a:p>
          <a:p>
            <a:pPr lvl="0" algn="ctr"/>
            <a:endParaRPr lang="en-US" sz="1100" dirty="0" smtClean="0"/>
          </a:p>
          <a:p>
            <a:pPr lvl="0" algn="ctr"/>
            <a:r>
              <a:rPr lang="en-US" sz="3000" dirty="0" smtClean="0"/>
              <a:t>Treatment is often in progressive stages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Mad World (Alex Parks, Gary Jules).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hlinkClick r:id="rId2"/>
              </a:rPr>
              <a:t>http://www.youtube.com/watch?v=4N3N1MlvVc4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r>
              <a:rPr lang="en-US" b="1" dirty="0" smtClean="0"/>
              <a:t>All around me are familiar faces</a:t>
            </a:r>
            <a:br>
              <a:rPr lang="en-US" b="1" dirty="0" smtClean="0"/>
            </a:br>
            <a:r>
              <a:rPr lang="en-US" b="1" dirty="0" smtClean="0"/>
              <a:t>Worn out places, worn out faces</a:t>
            </a:r>
            <a:br>
              <a:rPr lang="en-US" b="1" dirty="0" smtClean="0"/>
            </a:br>
            <a:r>
              <a:rPr lang="en-US" b="1" dirty="0" smtClean="0"/>
              <a:t>Bright and early for their daily races</a:t>
            </a:r>
            <a:br>
              <a:rPr lang="en-US" b="1" dirty="0" smtClean="0"/>
            </a:br>
            <a:r>
              <a:rPr lang="en-US" b="1" dirty="0" err="1" smtClean="0"/>
              <a:t>Goin</a:t>
            </a:r>
            <a:r>
              <a:rPr lang="en-US" b="1" dirty="0" smtClean="0"/>
              <a:t>' nowhere, </a:t>
            </a:r>
            <a:r>
              <a:rPr lang="en-US" b="1" dirty="0" err="1" smtClean="0"/>
              <a:t>goin</a:t>
            </a:r>
            <a:r>
              <a:rPr lang="en-US" b="1" dirty="0" smtClean="0"/>
              <a:t>' nowhere</a:t>
            </a:r>
            <a:br>
              <a:rPr lang="en-US" b="1" dirty="0" smtClean="0"/>
            </a:br>
            <a:r>
              <a:rPr lang="en-US" b="1" dirty="0" smtClean="0"/>
              <a:t>Their tears are </a:t>
            </a:r>
            <a:r>
              <a:rPr lang="en-US" b="1" dirty="0" err="1" smtClean="0"/>
              <a:t>fillin</a:t>
            </a:r>
            <a:r>
              <a:rPr lang="en-US" b="1" dirty="0" smtClean="0"/>
              <a:t>' up their glasses</a:t>
            </a:r>
            <a:br>
              <a:rPr lang="en-US" b="1" dirty="0" smtClean="0"/>
            </a:br>
            <a:r>
              <a:rPr lang="en-US" b="1" dirty="0" smtClean="0"/>
              <a:t>No expression, no expression</a:t>
            </a:r>
            <a:br>
              <a:rPr lang="en-US" b="1" dirty="0" smtClean="0"/>
            </a:br>
            <a:r>
              <a:rPr lang="en-US" b="1" dirty="0" smtClean="0"/>
              <a:t>Hide my head I want to drown my sorrow</a:t>
            </a:r>
            <a:br>
              <a:rPr lang="en-US" b="1" dirty="0" smtClean="0"/>
            </a:br>
            <a:r>
              <a:rPr lang="en-US" b="1" dirty="0" smtClean="0"/>
              <a:t>No tomorrow, no tomorrow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dreams in which I'm </a:t>
            </a:r>
            <a:r>
              <a:rPr lang="en-US" b="1" dirty="0" err="1" smtClean="0"/>
              <a:t>dyin</a:t>
            </a:r>
            <a:r>
              <a:rPr lang="en-US" b="1" dirty="0" smtClean="0"/>
              <a:t>'</a:t>
            </a:r>
            <a:br>
              <a:rPr lang="en-US" b="1" dirty="0" smtClean="0"/>
            </a:br>
            <a:r>
              <a:rPr lang="en-US" b="1" dirty="0" smtClean="0"/>
              <a:t>Are the best I've ever had</a:t>
            </a:r>
            <a:br>
              <a:rPr lang="en-US" b="1" dirty="0" smtClean="0"/>
            </a:br>
            <a:r>
              <a:rPr lang="en-US" b="1" dirty="0" smtClean="0"/>
              <a:t>I find it hard to tell you</a:t>
            </a:r>
            <a:br>
              <a:rPr lang="en-US" b="1" dirty="0" smtClean="0"/>
            </a:br>
            <a:r>
              <a:rPr lang="en-US" b="1" dirty="0" smtClean="0"/>
              <a:t>'Cause I find it hard to take</a:t>
            </a:r>
            <a:br>
              <a:rPr lang="en-US" b="1" dirty="0" smtClean="0"/>
            </a:br>
            <a:r>
              <a:rPr lang="en-US" b="1" dirty="0" smtClean="0"/>
              <a:t>When people run in circles</a:t>
            </a:r>
            <a:br>
              <a:rPr lang="en-US" b="1" dirty="0" smtClean="0"/>
            </a:br>
            <a:r>
              <a:rPr lang="en-US" b="1" dirty="0" smtClean="0"/>
              <a:t>It's a very, very Mad World</a:t>
            </a:r>
          </a:p>
          <a:p>
            <a:pPr algn="ctr">
              <a:buNone/>
            </a:pPr>
            <a:r>
              <a:rPr lang="en-US" b="1" dirty="0" smtClean="0"/>
              <a:t>	Children </a:t>
            </a:r>
            <a:r>
              <a:rPr lang="en-US" b="1" dirty="0" err="1" smtClean="0"/>
              <a:t>waitin</a:t>
            </a:r>
            <a:r>
              <a:rPr lang="en-US" b="1" dirty="0" smtClean="0"/>
              <a:t>' for the day they feel good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6096000"/>
            <a:ext cx="55771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996600"/>
                </a:solidFill>
              </a:rPr>
              <a:t>What stage could this represent?</a:t>
            </a:r>
            <a:endParaRPr lang="en-US" sz="2500" b="1" dirty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Acknowledging </a:t>
            </a:r>
            <a:r>
              <a:rPr lang="en-US" b="1" dirty="0" smtClean="0">
                <a:solidFill>
                  <a:srgbClr val="8C3FC5"/>
                </a:solidFill>
              </a:rPr>
              <a:t>Shifts in Roles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(family, </a:t>
            </a:r>
            <a:r>
              <a:rPr lang="en-US" dirty="0" smtClean="0"/>
              <a:t>parenting, friendships, etc)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ctr"/>
            <a:endParaRPr lang="en-US" sz="3600" dirty="0" smtClean="0"/>
          </a:p>
          <a:p>
            <a:pPr lvl="0" algn="ctr"/>
            <a:r>
              <a:rPr lang="en-US" sz="3600" dirty="0" smtClean="0"/>
              <a:t>Developmental or Cognitive </a:t>
            </a:r>
            <a:r>
              <a:rPr lang="en-US" sz="3600" dirty="0" smtClean="0"/>
              <a:t>Regression can occur</a:t>
            </a:r>
            <a:endParaRPr lang="en-US" sz="3600" dirty="0" smtClean="0"/>
          </a:p>
          <a:p>
            <a:pPr lvl="0" algn="ctr">
              <a:buNone/>
            </a:pPr>
            <a:endParaRPr lang="en-US" sz="3600" dirty="0" smtClean="0"/>
          </a:p>
          <a:p>
            <a:pPr lvl="0" algn="ctr"/>
            <a:r>
              <a:rPr lang="en-US" sz="3600" dirty="0" smtClean="0"/>
              <a:t>New Roles or Multiple Roles: parent</a:t>
            </a:r>
            <a:r>
              <a:rPr lang="en-US" sz="3600" dirty="0" smtClean="0"/>
              <a:t>, caretaker, therapist, nurse  </a:t>
            </a:r>
          </a:p>
          <a:p>
            <a:pPr lvl="0" algn="ctr">
              <a:buNone/>
            </a:pPr>
            <a:r>
              <a:rPr lang="en-US" sz="3600" dirty="0" smtClean="0"/>
              <a:t>(Finger Pull </a:t>
            </a:r>
            <a:r>
              <a:rPr lang="en-US" sz="3600" dirty="0" smtClean="0"/>
              <a:t>Activity</a:t>
            </a:r>
            <a:r>
              <a:rPr lang="en-US" sz="3600" dirty="0" smtClean="0"/>
              <a:t>,</a:t>
            </a:r>
            <a:r>
              <a:rPr lang="en-US" sz="3600" dirty="0" smtClean="0"/>
              <a:t> competing demands)</a:t>
            </a:r>
            <a:endParaRPr lang="en-US" sz="3600" dirty="0" smtClean="0"/>
          </a:p>
          <a:p>
            <a:pPr lvl="0" algn="ctr">
              <a:buNone/>
            </a:pPr>
            <a:endParaRPr lang="en-US" sz="3600" dirty="0" smtClean="0"/>
          </a:p>
          <a:p>
            <a:pPr lvl="1" algn="ctr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8C3FC5"/>
                </a:solidFill>
              </a:rPr>
              <a:t>Do </a:t>
            </a:r>
            <a:r>
              <a:rPr lang="en-US" sz="3600" dirty="0" smtClean="0">
                <a:solidFill>
                  <a:srgbClr val="8C3FC5"/>
                </a:solidFill>
              </a:rPr>
              <a:t>not</a:t>
            </a:r>
            <a:r>
              <a:rPr lang="en-US" sz="3600" dirty="0" smtClean="0">
                <a:solidFill>
                  <a:srgbClr val="8C3FC5"/>
                </a:solidFill>
              </a:rPr>
              <a:t> </a:t>
            </a:r>
            <a:r>
              <a:rPr lang="en-US" sz="3600" dirty="0" smtClean="0">
                <a:solidFill>
                  <a:srgbClr val="8C3FC5"/>
                </a:solidFill>
              </a:rPr>
              <a:t>forget to consistently “re-test” to determine progress and allow for rehabilitation/growth. Be aware of any pity/ guilt </a:t>
            </a:r>
            <a:r>
              <a:rPr lang="en-US" sz="3600" dirty="0" smtClean="0">
                <a:solidFill>
                  <a:srgbClr val="8C3FC5"/>
                </a:solidFill>
              </a:rPr>
              <a:t>that makes </a:t>
            </a:r>
            <a:r>
              <a:rPr lang="en-US" sz="3600" dirty="0" smtClean="0">
                <a:solidFill>
                  <a:srgbClr val="8C3FC5"/>
                </a:solidFill>
              </a:rPr>
              <a:t>this difficult.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 Acknowledging and accepting </a:t>
            </a:r>
            <a:br>
              <a:rPr lang="en-US" b="1" dirty="0" smtClean="0"/>
            </a:br>
            <a:r>
              <a:rPr lang="en-US" b="1" dirty="0" smtClean="0"/>
              <a:t>        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eed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for </a:t>
            </a:r>
            <a:r>
              <a:rPr lang="en-US" b="1" dirty="0" smtClean="0">
                <a:solidFill>
                  <a:srgbClr val="00CC00"/>
                </a:solidFill>
              </a:rPr>
              <a:t>Advocacy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ctr"/>
            <a:endParaRPr lang="en-US" dirty="0" smtClean="0"/>
          </a:p>
          <a:p>
            <a:pPr lvl="0" algn="ctr"/>
            <a:r>
              <a:rPr lang="en-US" dirty="0" smtClean="0"/>
              <a:t>Be your own advocate or enlist a family member/friend/mentor, etc.</a:t>
            </a:r>
          </a:p>
          <a:p>
            <a:pPr lvl="0" algn="ctr"/>
            <a:r>
              <a:rPr lang="en-US" dirty="0" smtClean="0"/>
              <a:t>Research.. at times taking on role of ‘scientist’ </a:t>
            </a:r>
          </a:p>
          <a:p>
            <a:pPr lvl="0" algn="ctr"/>
            <a:r>
              <a:rPr lang="en-US" dirty="0" smtClean="0"/>
              <a:t>Remember to always get lab reports / summaries</a:t>
            </a:r>
          </a:p>
          <a:p>
            <a:pPr lvl="0" algn="ctr"/>
            <a:r>
              <a:rPr lang="en-US" dirty="0" smtClean="0"/>
              <a:t>Create a book or binder of records</a:t>
            </a:r>
          </a:p>
          <a:p>
            <a:pPr lvl="0" algn="ctr"/>
            <a:r>
              <a:rPr lang="en-US" dirty="0" smtClean="0"/>
              <a:t>Chart symptoms, medications, reactions</a:t>
            </a:r>
          </a:p>
          <a:p>
            <a:pPr lvl="0" algn="ctr"/>
            <a:r>
              <a:rPr lang="en-US" dirty="0" smtClean="0"/>
              <a:t>Don’t part with your binder! </a:t>
            </a:r>
            <a:r>
              <a:rPr lang="en-US" u="sng" dirty="0" smtClean="0">
                <a:hlinkClick r:id="rId2"/>
              </a:rPr>
              <a:t>www.mylymeguide.com</a:t>
            </a:r>
            <a:r>
              <a:rPr lang="en-US" dirty="0" smtClean="0"/>
              <a:t> </a:t>
            </a:r>
          </a:p>
          <a:p>
            <a:pPr lvl="0" algn="ctr"/>
            <a:r>
              <a:rPr lang="en-US" dirty="0" smtClean="0"/>
              <a:t>Carry a medical card and ER information  </a:t>
            </a:r>
            <a:r>
              <a:rPr lang="en-US" dirty="0" smtClean="0"/>
              <a:t>if needed</a:t>
            </a:r>
            <a:endParaRPr lang="en-US" dirty="0" smtClean="0"/>
          </a:p>
          <a:p>
            <a:pPr lvl="0" algn="ctr"/>
            <a:r>
              <a:rPr lang="en-US" dirty="0" smtClean="0"/>
              <a:t>Consider bringing someone with you to (new) </a:t>
            </a:r>
            <a:r>
              <a:rPr lang="en-US" dirty="0" smtClean="0"/>
              <a:t>D</a:t>
            </a:r>
            <a:r>
              <a:rPr lang="en-US" dirty="0" smtClean="0"/>
              <a:t>r </a:t>
            </a:r>
            <a:r>
              <a:rPr lang="en-US" dirty="0" smtClean="0"/>
              <a:t>appointments.  Consider recording visits.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9916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sz="3200" b="1" dirty="0" smtClean="0"/>
              <a:t>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b="1" dirty="0" smtClean="0"/>
              <a:t>Acknowledging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challenges in </a:t>
            </a:r>
            <a:r>
              <a:rPr lang="en-US" b="1" dirty="0" smtClean="0">
                <a:solidFill>
                  <a:srgbClr val="996600"/>
                </a:solidFill>
              </a:rPr>
              <a:t>choosing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and </a:t>
            </a:r>
            <a:b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rgbClr val="996600"/>
                </a:solidFill>
              </a:rPr>
              <a:t>managing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a Treatment Team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3248"/>
            <a:ext cx="8503920" cy="4873752"/>
          </a:xfrm>
        </p:spPr>
        <p:txBody>
          <a:bodyPr>
            <a:normAutofit fontScale="85000" lnSpcReduction="20000"/>
          </a:bodyPr>
          <a:lstStyle/>
          <a:p>
            <a:pPr lvl="0" algn="ctr"/>
            <a:r>
              <a:rPr lang="en-US" dirty="0" smtClean="0"/>
              <a:t>Note your limitations (financial, geographical, time ill, number of family members ill).</a:t>
            </a:r>
          </a:p>
          <a:p>
            <a:pPr lvl="0" algn="ctr"/>
            <a:endParaRPr lang="en-US" dirty="0" smtClean="0"/>
          </a:p>
          <a:p>
            <a:pPr algn="ctr"/>
            <a:r>
              <a:rPr lang="en-US" dirty="0" smtClean="0"/>
              <a:t>New visits: How to talk to a new doctor: specialist v generalist</a:t>
            </a:r>
          </a:p>
          <a:p>
            <a:pPr lvl="0" algn="ctr"/>
            <a:r>
              <a:rPr lang="en-US" dirty="0" smtClean="0"/>
              <a:t>Don’t pretend to know what’s </a:t>
            </a:r>
            <a:r>
              <a:rPr lang="en-US" dirty="0" smtClean="0"/>
              <a:t>best, gauge audience</a:t>
            </a:r>
            <a:endParaRPr lang="en-US" dirty="0" smtClean="0"/>
          </a:p>
          <a:p>
            <a:pPr lvl="0" algn="ctr">
              <a:buNone/>
            </a:pPr>
            <a:endParaRPr lang="en-US" dirty="0" smtClean="0"/>
          </a:p>
          <a:p>
            <a:pPr lvl="0" algn="ctr"/>
            <a:r>
              <a:rPr lang="en-US" dirty="0" smtClean="0"/>
              <a:t>Does the </a:t>
            </a:r>
            <a:r>
              <a:rPr lang="en-US" dirty="0" smtClean="0"/>
              <a:t>Dr</a:t>
            </a:r>
            <a:r>
              <a:rPr lang="en-US" dirty="0" smtClean="0"/>
              <a:t>. try to pacify you?  Is your input being solicited or discarded?  Are you told not to research?</a:t>
            </a:r>
          </a:p>
          <a:p>
            <a:pPr lvl="0" algn="ctr">
              <a:buNone/>
            </a:pPr>
            <a:endParaRPr lang="en-US" dirty="0" smtClean="0"/>
          </a:p>
          <a:p>
            <a:pPr lvl="0" algn="ctr"/>
            <a:r>
              <a:rPr lang="en-US" dirty="0" smtClean="0"/>
              <a:t>If so, get out politely.  Get off the phone politely.  </a:t>
            </a:r>
            <a:r>
              <a:rPr lang="en-US" dirty="0" smtClean="0"/>
              <a:t>Design a </a:t>
            </a:r>
            <a:r>
              <a:rPr lang="en-US" dirty="0" err="1" smtClean="0"/>
              <a:t>toolbelt</a:t>
            </a:r>
            <a:r>
              <a:rPr lang="en-US" dirty="0" smtClean="0"/>
              <a:t> for this scenario.  </a:t>
            </a:r>
            <a:r>
              <a:rPr lang="en-US" dirty="0" smtClean="0"/>
              <a:t>Acknowledge energy suckers. </a:t>
            </a:r>
          </a:p>
          <a:p>
            <a:pPr lvl="0" algn="ctr">
              <a:buNone/>
            </a:pPr>
            <a:endParaRPr lang="en-US" dirty="0" smtClean="0"/>
          </a:p>
          <a:p>
            <a:pPr lvl="0" algn="ctr"/>
            <a:r>
              <a:rPr lang="en-US" dirty="0" smtClean="0"/>
              <a:t>Look for lessons from each team member: they are there (lessons in biology, negotiation, persistence)</a:t>
            </a:r>
          </a:p>
          <a:p>
            <a:pPr lvl="0" algn="ctr">
              <a:buNone/>
            </a:pPr>
            <a:endParaRPr lang="en-US" dirty="0" smtClean="0"/>
          </a:p>
          <a:p>
            <a:pPr lvl="0"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6600"/>
                </a:solidFill>
              </a:rPr>
              <a:t>Challenge:</a:t>
            </a:r>
            <a:r>
              <a:rPr lang="en-US" b="1" dirty="0" smtClean="0"/>
              <a:t> Specialist v Generalist?</a:t>
            </a:r>
            <a:br>
              <a:rPr lang="en-US" b="1" dirty="0" smtClean="0"/>
            </a:br>
            <a:r>
              <a:rPr lang="en-US" b="1" dirty="0" smtClean="0"/>
              <a:t>Integrative / Complementary / Functional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10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500" b="1" dirty="0" smtClean="0"/>
              <a:t>Systemic</a:t>
            </a:r>
            <a:r>
              <a:rPr lang="en-US" sz="3500" b="1" dirty="0" smtClean="0"/>
              <a:t> </a:t>
            </a:r>
            <a:r>
              <a:rPr lang="en-US" sz="3500" b="1" dirty="0" smtClean="0"/>
              <a:t>Practitioners (MD’s, ND’s, DO’s, PA-C’s):</a:t>
            </a:r>
            <a:endParaRPr lang="en-US" sz="3500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Rule out stealth illness and multisystem involvement. 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Are comfortable in referring to another without ‘discharging’ you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Are </a:t>
            </a:r>
            <a:r>
              <a:rPr lang="en-US" dirty="0" smtClean="0"/>
              <a:t>hopefully involved </a:t>
            </a:r>
            <a:r>
              <a:rPr lang="en-US" dirty="0" smtClean="0"/>
              <a:t>with / aware of ILADS </a:t>
            </a:r>
          </a:p>
          <a:p>
            <a:pPr algn="ctr">
              <a:buNone/>
            </a:pPr>
            <a:r>
              <a:rPr lang="en-US" dirty="0" smtClean="0"/>
              <a:t>(International Lyme and Associated Disease Society)</a:t>
            </a:r>
          </a:p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Test </a:t>
            </a:r>
            <a:r>
              <a:rPr lang="en-US" dirty="0" smtClean="0"/>
              <a:t>for </a:t>
            </a:r>
            <a:r>
              <a:rPr lang="en-US" dirty="0" smtClean="0"/>
              <a:t>aforementioned variables (nutritional status, heavy </a:t>
            </a:r>
            <a:r>
              <a:rPr lang="en-US" dirty="0" smtClean="0"/>
              <a:t>metals, </a:t>
            </a:r>
            <a:r>
              <a:rPr lang="en-US" dirty="0" smtClean="0"/>
              <a:t>opportunistic/co- </a:t>
            </a:r>
            <a:r>
              <a:rPr lang="en-US" dirty="0" smtClean="0"/>
              <a:t>infections, viruses, immune markers, </a:t>
            </a:r>
            <a:r>
              <a:rPr lang="en-US" dirty="0" smtClean="0"/>
              <a:t>genetics)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Utilize variety in </a:t>
            </a:r>
            <a:r>
              <a:rPr lang="en-US" dirty="0" smtClean="0"/>
              <a:t>testing and </a:t>
            </a:r>
            <a:r>
              <a:rPr lang="en-US" dirty="0" smtClean="0"/>
              <a:t>addressing </a:t>
            </a:r>
            <a:r>
              <a:rPr lang="en-US" dirty="0" smtClean="0"/>
              <a:t>immune system, Lyme, TBD’s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400" i="1" dirty="0" smtClean="0"/>
              <a:t>Help to educate you!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Wonder (Natalie Merchant)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u="sng" dirty="0" smtClean="0">
                <a:hlinkClick r:id="rId2"/>
              </a:rPr>
              <a:t>http://www.youtube.com/watch?v=6zpYFAzhAZY</a:t>
            </a:r>
            <a:r>
              <a:rPr lang="en-US" b="1" i="1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Doctors have come from distant cities</a:t>
            </a:r>
            <a:br>
              <a:rPr lang="en-US" b="1" dirty="0" smtClean="0"/>
            </a:br>
            <a:r>
              <a:rPr lang="en-US" b="1" dirty="0" smtClean="0"/>
              <a:t>Just to see me</a:t>
            </a:r>
            <a:br>
              <a:rPr lang="en-US" b="1" dirty="0" smtClean="0"/>
            </a:br>
            <a:r>
              <a:rPr lang="en-US" b="1" dirty="0" smtClean="0"/>
              <a:t>Stand over my bed</a:t>
            </a:r>
            <a:br>
              <a:rPr lang="en-US" b="1" dirty="0" smtClean="0"/>
            </a:br>
            <a:r>
              <a:rPr lang="en-US" b="1" dirty="0" smtClean="0"/>
              <a:t>Disbelieving what they're seeing </a:t>
            </a:r>
            <a:br>
              <a:rPr lang="en-US" b="1" dirty="0" smtClean="0"/>
            </a:br>
            <a:r>
              <a:rPr lang="en-US" b="1" dirty="0" smtClean="0"/>
              <a:t>They say I must be one of the wonders</a:t>
            </a:r>
            <a:br>
              <a:rPr lang="en-US" b="1" dirty="0" smtClean="0"/>
            </a:br>
            <a:r>
              <a:rPr lang="en-US" b="1" dirty="0" smtClean="0"/>
              <a:t>Of god's own creation</a:t>
            </a:r>
            <a:br>
              <a:rPr lang="en-US" b="1" dirty="0" smtClean="0"/>
            </a:br>
            <a:r>
              <a:rPr lang="en-US" b="1" dirty="0" smtClean="0"/>
              <a:t>And as far as they can see they can offer</a:t>
            </a:r>
            <a:br>
              <a:rPr lang="en-US" b="1" dirty="0" smtClean="0"/>
            </a:br>
            <a:r>
              <a:rPr lang="en-US" b="1" dirty="0" smtClean="0"/>
              <a:t>No explanation People see me</a:t>
            </a:r>
            <a:br>
              <a:rPr lang="en-US" b="1" dirty="0" smtClean="0"/>
            </a:br>
            <a:r>
              <a:rPr lang="en-US" b="1" dirty="0" smtClean="0"/>
              <a:t>I'm a challenge to your balance</a:t>
            </a:r>
            <a:br>
              <a:rPr lang="en-US" b="1" dirty="0" smtClean="0"/>
            </a:br>
            <a:r>
              <a:rPr lang="en-US" b="1" dirty="0" smtClean="0"/>
              <a:t>I'm over your heads</a:t>
            </a:r>
            <a:br>
              <a:rPr lang="en-US" b="1" dirty="0" smtClean="0"/>
            </a:br>
            <a:r>
              <a:rPr lang="en-US" b="1" dirty="0" smtClean="0"/>
              <a:t>How I confound you and astound you</a:t>
            </a:r>
            <a:br>
              <a:rPr lang="en-US" b="1" dirty="0" smtClean="0"/>
            </a:br>
            <a:r>
              <a:rPr lang="en-US" b="1" dirty="0" smtClean="0"/>
              <a:t>To know I must be one of the wonders</a:t>
            </a:r>
            <a:br>
              <a:rPr lang="en-US" b="1" dirty="0" smtClean="0"/>
            </a:br>
            <a:r>
              <a:rPr lang="en-US" b="1" dirty="0" smtClean="0"/>
              <a:t>Of god's own creation</a:t>
            </a:r>
            <a:br>
              <a:rPr lang="en-US" b="1" dirty="0" smtClean="0"/>
            </a:br>
            <a:r>
              <a:rPr lang="en-US" b="1" dirty="0" smtClean="0"/>
              <a:t>And as far as you can see you can offer me</a:t>
            </a:r>
            <a:br>
              <a:rPr lang="en-US" b="1" dirty="0" smtClean="0"/>
            </a:br>
            <a:r>
              <a:rPr lang="en-US" b="1" dirty="0" smtClean="0"/>
              <a:t>No explanation</a:t>
            </a:r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6096000"/>
            <a:ext cx="55771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996600"/>
                </a:solidFill>
              </a:rPr>
              <a:t>What stage could this represent?</a:t>
            </a:r>
            <a:endParaRPr lang="en-US" sz="2500" b="1" dirty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00A1DA"/>
                </a:solidFill>
              </a:rPr>
              <a:t>Taking an active role in always moving towards recovery </a:t>
            </a:r>
            <a:r>
              <a:rPr lang="en-US" b="1" dirty="0" smtClean="0"/>
              <a:t>(Create Space for it!)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en-US" sz="2900" b="1" dirty="0" smtClean="0"/>
              <a:t>Lymexiety Reducers:</a:t>
            </a:r>
            <a:r>
              <a:rPr lang="en-US" b="1" dirty="0" smtClean="0"/>
              <a:t>  </a:t>
            </a:r>
            <a:r>
              <a:rPr lang="en-US" dirty="0" smtClean="0"/>
              <a:t>individualized coping skills that highlight progress/movement in recovery</a:t>
            </a:r>
          </a:p>
          <a:p>
            <a:pPr lvl="0">
              <a:buNone/>
            </a:pPr>
            <a:endParaRPr lang="en-US" dirty="0" smtClean="0"/>
          </a:p>
          <a:p>
            <a:pPr lvl="0" algn="ctr"/>
            <a:r>
              <a:rPr lang="en-US" dirty="0" smtClean="0"/>
              <a:t>Make use of songs, artwork, etc. to </a:t>
            </a:r>
            <a:r>
              <a:rPr lang="en-US" dirty="0" smtClean="0"/>
              <a:t>map stages (chart </a:t>
            </a:r>
            <a:r>
              <a:rPr lang="en-US" dirty="0" smtClean="0"/>
              <a:t>progression toward </a:t>
            </a:r>
            <a:r>
              <a:rPr lang="en-US" dirty="0" smtClean="0"/>
              <a:t>recovery)</a:t>
            </a:r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dirty="0" smtClean="0"/>
              <a:t>Make use of transitional objects </a:t>
            </a:r>
          </a:p>
          <a:p>
            <a:pPr lvl="0" algn="ctr"/>
            <a:endParaRPr lang="en-US" dirty="0" smtClean="0"/>
          </a:p>
          <a:p>
            <a:pPr lvl="0" algn="ctr"/>
            <a:r>
              <a:rPr lang="en-US" dirty="0" smtClean="0"/>
              <a:t>Attend support groups, engage with online </a:t>
            </a:r>
            <a:r>
              <a:rPr lang="en-US" dirty="0" smtClean="0"/>
              <a:t>communities</a:t>
            </a:r>
          </a:p>
          <a:p>
            <a:pPr lvl="0" algn="ctr"/>
            <a:endParaRPr lang="en-US" dirty="0" smtClean="0"/>
          </a:p>
          <a:p>
            <a:pPr lvl="0" algn="ctr"/>
            <a:r>
              <a:rPr lang="en-US" dirty="0" smtClean="0"/>
              <a:t>Incorporate your strengths, creativity and </a:t>
            </a:r>
            <a:r>
              <a:rPr lang="en-US" dirty="0" err="1" smtClean="0"/>
              <a:t>homor</a:t>
            </a:r>
            <a:endParaRPr lang="en-US" dirty="0" smtClean="0"/>
          </a:p>
          <a:p>
            <a:pPr lvl="0" algn="ctr"/>
            <a:endParaRPr lang="en-US" dirty="0" smtClean="0"/>
          </a:p>
          <a:p>
            <a:pPr lvl="0" algn="ctr">
              <a:buNone/>
            </a:pPr>
            <a:endParaRPr lang="en-US" sz="1300" dirty="0" smtClean="0"/>
          </a:p>
          <a:p>
            <a:pPr lvl="0" algn="ctr"/>
            <a:r>
              <a:rPr lang="en-US" dirty="0" smtClean="0"/>
              <a:t> Write! </a:t>
            </a:r>
          </a:p>
          <a:p>
            <a:pPr lvl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7589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Resource Alignment Map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61412" y="3298621"/>
            <a:ext cx="3200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?</a:t>
            </a:r>
            <a:endParaRPr lang="en-US" sz="3600" dirty="0" smtClean="0"/>
          </a:p>
        </p:txBody>
      </p:sp>
      <p:sp>
        <p:nvSpPr>
          <p:cNvPr id="6" name="Minus 5"/>
          <p:cNvSpPr/>
          <p:nvPr/>
        </p:nvSpPr>
        <p:spPr>
          <a:xfrm rot="16200000">
            <a:off x="3940670" y="5401682"/>
            <a:ext cx="1041884" cy="511063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1239083" y="4129079"/>
            <a:ext cx="1828800" cy="401052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1935481" y="2468881"/>
            <a:ext cx="45719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 rot="2337086" flipH="1">
            <a:off x="1744338" y="2938823"/>
            <a:ext cx="1905000" cy="542127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>
            <a:off x="5797091" y="4158362"/>
            <a:ext cx="1594309" cy="560395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 rot="16200000">
            <a:off x="3672840" y="2346960"/>
            <a:ext cx="1524000" cy="640080"/>
          </a:xfrm>
          <a:prstGeom prst="mathMinus">
            <a:avLst>
              <a:gd name="adj1" fmla="val 198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 rot="19571238">
            <a:off x="5240165" y="2990314"/>
            <a:ext cx="1782580" cy="439147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86681" y="2543883"/>
            <a:ext cx="130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Resource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76203" y="2583592"/>
            <a:ext cx="130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Resource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2417" y="4158362"/>
            <a:ext cx="130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Resource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39000" y="4267200"/>
            <a:ext cx="130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Resource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48817" y="5962618"/>
            <a:ext cx="130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Resource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01504" y="4495800"/>
            <a:ext cx="2491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(What else belongs </a:t>
            </a:r>
          </a:p>
          <a:p>
            <a:pPr algn="ctr"/>
            <a:r>
              <a:rPr lang="en-US" b="1" dirty="0" smtClean="0"/>
              <a:t>in the middle?)</a:t>
            </a:r>
            <a:endParaRPr lang="en-US" b="1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"/>
          </p:nvPr>
        </p:nvSpPr>
        <p:spPr>
          <a:xfrm>
            <a:off x="-3505200" y="2743200"/>
            <a:ext cx="266700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0" y="32766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My Illness</a:t>
            </a:r>
            <a:endParaRPr lang="en-US" sz="2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86200" y="1447800"/>
            <a:ext cx="129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Resource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81400" y="1752600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(Practitioners)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289560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(Relatives)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86600" y="457200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(Treatments)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4400" y="2895600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(Friends)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449580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????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86200" y="6324600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6600"/>
                </a:solidFill>
              </a:rPr>
              <a:t>Finances</a:t>
            </a:r>
            <a:endParaRPr lang="en-US" b="1" dirty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“Broken Wings” in </a:t>
            </a:r>
            <a:br>
              <a:rPr lang="en-US" b="1" dirty="0" smtClean="0"/>
            </a:br>
            <a:r>
              <a:rPr lang="en-US" b="1" dirty="0" smtClean="0"/>
              <a:t>Welcome to the Real World (Mr. Mister)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http://www.youtube.com/watch?v=aBal8eNGBWU</a:t>
            </a:r>
            <a:endParaRPr lang="en-US" i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Take these broken wings</a:t>
            </a:r>
            <a:br>
              <a:rPr lang="en-US" dirty="0" smtClean="0"/>
            </a:br>
            <a:r>
              <a:rPr lang="en-US" dirty="0" smtClean="0"/>
              <a:t>And learn to fly again, learn to live so free</a:t>
            </a:r>
            <a:br>
              <a:rPr lang="en-US" dirty="0" smtClean="0"/>
            </a:br>
            <a:r>
              <a:rPr lang="en-US" dirty="0" smtClean="0"/>
              <a:t>When we hear the voices sing</a:t>
            </a:r>
            <a:br>
              <a:rPr lang="en-US" dirty="0" smtClean="0"/>
            </a:br>
            <a:r>
              <a:rPr lang="en-US" dirty="0" smtClean="0"/>
              <a:t>The book of love will open up and let us in</a:t>
            </a:r>
            <a:br>
              <a:rPr lang="en-US" dirty="0" smtClean="0"/>
            </a:br>
            <a:r>
              <a:rPr lang="en-US" dirty="0" smtClean="0"/>
              <a:t>Take these broken wings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791200"/>
            <a:ext cx="55771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996600"/>
                </a:solidFill>
              </a:rPr>
              <a:t>What stage could this represent?</a:t>
            </a:r>
            <a:endParaRPr lang="en-US" sz="2500" b="1" dirty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My Lyrical </a:t>
            </a:r>
            <a:r>
              <a:rPr lang="en-US" b="1" dirty="0" smtClean="0"/>
              <a:t>Lyme Rhyme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“LYMERIC”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78" y="1522476"/>
            <a:ext cx="4572000" cy="48341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b="1" dirty="0" smtClean="0"/>
              <a:t>	Time to make a Lyme Rhyme</a:t>
            </a:r>
            <a:br>
              <a:rPr lang="en-US" sz="5600" b="1" dirty="0" smtClean="0"/>
            </a:br>
            <a:r>
              <a:rPr lang="en-US" sz="5600" b="1" dirty="0" smtClean="0"/>
              <a:t>My Lyme-Q is dwindling-</a:t>
            </a:r>
            <a:br>
              <a:rPr lang="en-US" sz="5600" b="1" dirty="0" smtClean="0"/>
            </a:br>
            <a:r>
              <a:rPr lang="en-US" sz="5600" b="1" dirty="0" smtClean="0"/>
              <a:t>Neurons in the brain </a:t>
            </a:r>
            <a:br>
              <a:rPr lang="en-US" sz="5600" b="1" dirty="0" smtClean="0"/>
            </a:br>
            <a:r>
              <a:rPr lang="en-US" sz="5600" b="1" dirty="0" smtClean="0"/>
              <a:t>Turnin to kindling </a:t>
            </a:r>
            <a:br>
              <a:rPr lang="en-US" sz="5600" b="1" dirty="0" smtClean="0"/>
            </a:b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 smtClean="0"/>
              <a:t>In this Lyme paradigm </a:t>
            </a:r>
            <a:br>
              <a:rPr lang="en-US" sz="5600" b="1" dirty="0" smtClean="0"/>
            </a:br>
            <a:r>
              <a:rPr lang="en-US" sz="5600" b="1" dirty="0" smtClean="0"/>
              <a:t>I get no shifting- only get glitching</a:t>
            </a:r>
            <a:br>
              <a:rPr lang="en-US" sz="5600" b="1" dirty="0" smtClean="0"/>
            </a:br>
            <a:r>
              <a:rPr lang="en-US" sz="5600" b="1" dirty="0" smtClean="0"/>
              <a:t>I’ve become a heretic, lymetic</a:t>
            </a:r>
            <a:br>
              <a:rPr lang="en-US" sz="5600" b="1" dirty="0" smtClean="0"/>
            </a:br>
            <a:r>
              <a:rPr lang="en-US" sz="5600" b="1" dirty="0" smtClean="0"/>
              <a:t>An abnormal genetic? (ah fuhget-it)</a:t>
            </a:r>
            <a:br>
              <a:rPr lang="en-US" sz="5600" b="1" dirty="0" smtClean="0"/>
            </a:b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 smtClean="0"/>
              <a:t>Forget me- let me be- </a:t>
            </a:r>
            <a:br>
              <a:rPr lang="en-US" sz="5600" b="1" dirty="0" smtClean="0"/>
            </a:br>
            <a:r>
              <a:rPr lang="en-US" sz="5600" b="1" dirty="0" smtClean="0"/>
              <a:t>It’s criminal, messages subliminal</a:t>
            </a:r>
            <a:br>
              <a:rPr lang="en-US" sz="5600" b="1" dirty="0" smtClean="0"/>
            </a:br>
            <a:r>
              <a:rPr lang="en-US" sz="5600" b="1" dirty="0" smtClean="0"/>
              <a:t>Doctors ignorin me; thinkin “crazy”</a:t>
            </a:r>
            <a:br>
              <a:rPr lang="en-US" sz="5600" b="1" dirty="0" smtClean="0"/>
            </a:br>
            <a:r>
              <a:rPr lang="en-US" sz="5600" b="1" dirty="0" smtClean="0"/>
              <a:t>Sayin "gee I don't see!” &amp; still takin’ my fee</a:t>
            </a:r>
            <a:br>
              <a:rPr lang="en-US" sz="5600" b="1" dirty="0" smtClean="0"/>
            </a:b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 smtClean="0"/>
              <a:t>Lyme on the brain, life's insane</a:t>
            </a:r>
            <a:br>
              <a:rPr lang="en-US" sz="5600" b="1" dirty="0" smtClean="0"/>
            </a:br>
            <a:r>
              <a:rPr lang="en-US" sz="5600" b="1" dirty="0" smtClean="0"/>
              <a:t>Damn this invisible pain </a:t>
            </a:r>
            <a:br>
              <a:rPr lang="en-US" sz="5600" b="1" dirty="0" smtClean="0"/>
            </a:br>
            <a:r>
              <a:rPr lang="en-US" sz="5600" b="1" dirty="0" smtClean="0"/>
              <a:t>Surely if I had a cane... or a sprain </a:t>
            </a:r>
            <a:endParaRPr lang="en-US" sz="5600" dirty="0" smtClean="0"/>
          </a:p>
          <a:p>
            <a:pPr>
              <a:buNone/>
            </a:pPr>
            <a:r>
              <a:rPr lang="en-US" sz="5600" b="1" dirty="0" smtClean="0"/>
              <a:t>	I'd be considered somewhat sane</a:t>
            </a:r>
            <a:br>
              <a:rPr lang="en-US" sz="5600" b="1" dirty="0" smtClean="0"/>
            </a:b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 smtClean="0"/>
              <a:t>Sometimes I hope to show- </a:t>
            </a:r>
            <a:endParaRPr lang="en-US" sz="5600" dirty="0" smtClean="0"/>
          </a:p>
          <a:p>
            <a:pPr>
              <a:buNone/>
            </a:pPr>
            <a:r>
              <a:rPr lang="en-US" sz="5600" b="1" dirty="0" smtClean="0"/>
              <a:t>	But nope- it aint so </a:t>
            </a:r>
            <a:br>
              <a:rPr lang="en-US" sz="5600" b="1" dirty="0" smtClean="0"/>
            </a:br>
            <a:r>
              <a:rPr lang="en-US" sz="5600" b="1" dirty="0" smtClean="0"/>
              <a:t>I get no contusion, obtrusion</a:t>
            </a:r>
            <a:br>
              <a:rPr lang="en-US" sz="5600" b="1" dirty="0" smtClean="0"/>
            </a:br>
            <a:r>
              <a:rPr lang="en-US" sz="5600" b="1" dirty="0" smtClean="0"/>
              <a:t>Nothing but confusion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196340"/>
            <a:ext cx="47244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b="1" dirty="0" smtClean="0"/>
              <a:t>	</a:t>
            </a:r>
          </a:p>
          <a:p>
            <a:pPr>
              <a:buNone/>
            </a:pPr>
            <a:r>
              <a:rPr lang="en-US" sz="1300" b="1" dirty="0" smtClean="0"/>
              <a:t>	Not even a hangnail!</a:t>
            </a:r>
            <a:br>
              <a:rPr lang="en-US" sz="1300" b="1" dirty="0" smtClean="0"/>
            </a:br>
            <a:r>
              <a:rPr lang="en-US" sz="1300" b="1" dirty="0" smtClean="0"/>
              <a:t>No visible fungus</a:t>
            </a:r>
            <a:br>
              <a:rPr lang="en-US" sz="1300" b="1" dirty="0" smtClean="0"/>
            </a:br>
            <a:r>
              <a:rPr lang="en-US" sz="1300" b="1" dirty="0" smtClean="0"/>
              <a:t>IDSA say problem is among-us 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	A ‘collective hystericus’</a:t>
            </a:r>
            <a:br>
              <a:rPr lang="en-US" sz="1300" b="1" dirty="0" smtClean="0"/>
            </a:br>
            <a:r>
              <a:rPr lang="en-US" sz="1300" b="1" dirty="0" smtClean="0"/>
              <a:t/>
            </a:r>
            <a:br>
              <a:rPr lang="en-US" sz="1300" b="1" dirty="0" smtClean="0"/>
            </a:br>
            <a:r>
              <a:rPr lang="en-US" sz="1300" b="1" dirty="0" smtClean="0"/>
              <a:t>The Lyme docs say</a:t>
            </a:r>
            <a:br>
              <a:rPr lang="en-US" sz="1300" b="1" dirty="0" smtClean="0"/>
            </a:br>
            <a:r>
              <a:rPr lang="en-US" sz="1300" b="1" dirty="0" smtClean="0"/>
              <a:t>"Correction: Co-infection!"</a:t>
            </a:r>
            <a:br>
              <a:rPr lang="en-US" sz="1300" b="1" dirty="0" smtClean="0"/>
            </a:br>
            <a:r>
              <a:rPr lang="en-US" sz="1300" b="1" dirty="0" smtClean="0"/>
              <a:t>And that I'm numb on my feet </a:t>
            </a:r>
            <a:br>
              <a:rPr lang="en-US" sz="1300" b="1" dirty="0" smtClean="0"/>
            </a:br>
            <a:r>
              <a:rPr lang="en-US" sz="1300" b="1" dirty="0" smtClean="0"/>
              <a:t>Due to Spirochete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 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	They start lookin deeper</a:t>
            </a:r>
            <a:br>
              <a:rPr lang="en-US" sz="1300" b="1" dirty="0" smtClean="0"/>
            </a:br>
            <a:r>
              <a:rPr lang="en-US" sz="1300" b="1" dirty="0" smtClean="0"/>
              <a:t>To find the reaper</a:t>
            </a:r>
            <a:br>
              <a:rPr lang="en-US" sz="1300" b="1" dirty="0" smtClean="0"/>
            </a:br>
            <a:r>
              <a:rPr lang="en-US" sz="1300" b="1" dirty="0" smtClean="0"/>
              <a:t>Oh! These LLMD’s, helpin’ me 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	Along such treacherous journey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 </a:t>
            </a:r>
            <a:r>
              <a:rPr lang="en-US" sz="1300" dirty="0" smtClean="0"/>
              <a:t>		</a:t>
            </a:r>
            <a:r>
              <a:rPr lang="en-US" sz="1300" b="1" dirty="0" smtClean="0"/>
              <a:t>Explanations!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		Expectations..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		Then chelations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		Still yet, frustrations 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 </a:t>
            </a:r>
            <a:r>
              <a:rPr lang="en-US" sz="1300" dirty="0" smtClean="0"/>
              <a:t>       </a:t>
            </a:r>
            <a:r>
              <a:rPr lang="en-US" sz="1300" b="1" dirty="0" smtClean="0"/>
              <a:t>Lyrical Lyme, Lyrical rhyme, upside down time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	Up-</a:t>
            </a:r>
            <a:r>
              <a:rPr lang="en-US" sz="1300" b="1" dirty="0" err="1" smtClean="0"/>
              <a:t>lyme</a:t>
            </a:r>
            <a:r>
              <a:rPr lang="en-US" sz="1300" b="1" dirty="0" smtClean="0"/>
              <a:t> down, Lyme-slide up  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	At long last I’m </a:t>
            </a:r>
            <a:r>
              <a:rPr lang="en-US" sz="1300" b="1" dirty="0" err="1" smtClean="0"/>
              <a:t>gettin</a:t>
            </a:r>
            <a:r>
              <a:rPr lang="en-US" sz="1300" b="1" dirty="0" smtClean="0"/>
              <a:t>’ some relief</a:t>
            </a:r>
            <a:endParaRPr lang="en-US" sz="1300" dirty="0" smtClean="0"/>
          </a:p>
          <a:p>
            <a:pPr>
              <a:buNone/>
            </a:pPr>
            <a:r>
              <a:rPr lang="en-US" sz="1300" b="1" dirty="0" smtClean="0"/>
              <a:t>	Enough to keep up the belief…</a:t>
            </a:r>
            <a:endParaRPr lang="en-US" sz="1300" dirty="0" smtClean="0"/>
          </a:p>
          <a:p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IN CLOSING</a:t>
            </a:r>
            <a:endParaRPr lang="en-US" sz="40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Questions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Contact Info: Tracy@TallianceGroup.org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Empowerment</a:t>
            </a:r>
            <a:endParaRPr lang="en-US" sz="4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3500" dirty="0" smtClean="0"/>
          </a:p>
          <a:p>
            <a:pPr algn="ctr"/>
            <a:r>
              <a:rPr lang="en-US" sz="3500" dirty="0" smtClean="0"/>
              <a:t>We are empowered when we place ourselves in the middle of our map.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3500" dirty="0" smtClean="0"/>
              <a:t>What does this look like?</a:t>
            </a:r>
          </a:p>
          <a:p>
            <a:pPr algn="ctr">
              <a:buNone/>
            </a:pPr>
            <a:r>
              <a:rPr lang="en-US" sz="1000" dirty="0" smtClean="0"/>
              <a:t> </a:t>
            </a:r>
          </a:p>
          <a:p>
            <a:pPr algn="ctr"/>
            <a:r>
              <a:rPr lang="en-US" sz="3500" dirty="0" smtClean="0"/>
              <a:t>How do we do it?</a:t>
            </a:r>
          </a:p>
          <a:p>
            <a:pPr algn="ctr"/>
            <a:endParaRPr lang="en-US" sz="1000" dirty="0" smtClean="0"/>
          </a:p>
          <a:p>
            <a:pPr algn="ctr">
              <a:buNone/>
            </a:pPr>
            <a:r>
              <a:rPr lang="en-US" sz="4500" b="1" dirty="0" smtClean="0">
                <a:latin typeface="Blackadder ITC" pitchFamily="82" charset="0"/>
              </a:rPr>
              <a:t>We  discover  and  fine  tune  our  voice  </a:t>
            </a:r>
            <a:endParaRPr lang="en-US" sz="4500" b="1" dirty="0">
              <a:latin typeface="Blackadder ITC" pitchFamily="82" charset="0"/>
            </a:endParaRPr>
          </a:p>
        </p:txBody>
      </p:sp>
      <p:sp>
        <p:nvSpPr>
          <p:cNvPr id="4" name="Minus 3"/>
          <p:cNvSpPr/>
          <p:nvPr/>
        </p:nvSpPr>
        <p:spPr>
          <a:xfrm rot="1690084" flipH="1">
            <a:off x="1359393" y="70450"/>
            <a:ext cx="1080174" cy="542127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Minus 5"/>
          <p:cNvSpPr/>
          <p:nvPr/>
        </p:nvSpPr>
        <p:spPr>
          <a:xfrm rot="19520771" flipH="1">
            <a:off x="6763921" y="30417"/>
            <a:ext cx="1080174" cy="542127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Minus 6"/>
          <p:cNvSpPr/>
          <p:nvPr/>
        </p:nvSpPr>
        <p:spPr>
          <a:xfrm rot="2246057" flipH="1">
            <a:off x="6682935" y="653467"/>
            <a:ext cx="1080174" cy="542127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Minus 7"/>
          <p:cNvSpPr/>
          <p:nvPr/>
        </p:nvSpPr>
        <p:spPr>
          <a:xfrm rot="20041521" flipH="1">
            <a:off x="1359563" y="742563"/>
            <a:ext cx="1080174" cy="542127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915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500" dirty="0" smtClean="0"/>
              <a:t>   </a:t>
            </a:r>
            <a:endParaRPr lang="en-US" sz="1500" dirty="0" smtClean="0"/>
          </a:p>
          <a:p>
            <a:pPr algn="ctr">
              <a:buNone/>
            </a:pPr>
            <a:r>
              <a:rPr lang="en-US" dirty="0" smtClean="0"/>
              <a:t>We can explore empowerment and resource alignment </a:t>
            </a:r>
          </a:p>
          <a:p>
            <a:pPr algn="ctr">
              <a:buNone/>
            </a:pPr>
            <a:r>
              <a:rPr lang="en-US" dirty="0" smtClean="0"/>
              <a:t>by </a:t>
            </a:r>
            <a:r>
              <a:rPr lang="en-US" b="1" dirty="0" smtClean="0"/>
              <a:t>acknowledging </a:t>
            </a:r>
            <a:r>
              <a:rPr lang="en-US" dirty="0" smtClean="0"/>
              <a:t>the </a:t>
            </a:r>
            <a:r>
              <a:rPr lang="en-US" dirty="0" smtClean="0"/>
              <a:t>following: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500" b="1" dirty="0" smtClean="0">
                <a:solidFill>
                  <a:srgbClr val="CC3300"/>
                </a:solidFill>
              </a:rPr>
              <a:t>Emotional Stages</a:t>
            </a:r>
            <a:r>
              <a:rPr lang="en-US" sz="2500" b="1" dirty="0" smtClean="0"/>
              <a:t> </a:t>
            </a:r>
            <a:r>
              <a:rPr lang="en-US" sz="2500" b="1" dirty="0" smtClean="0"/>
              <a:t>we cycle </a:t>
            </a:r>
            <a:r>
              <a:rPr lang="en-US" sz="2500" b="1" dirty="0" smtClean="0"/>
              <a:t>through</a:t>
            </a:r>
          </a:p>
          <a:p>
            <a:r>
              <a:rPr lang="en-US" sz="2500" b="1" dirty="0" smtClean="0">
                <a:solidFill>
                  <a:srgbClr val="FF0000"/>
                </a:solidFill>
              </a:rPr>
              <a:t>Isolation</a:t>
            </a:r>
            <a:r>
              <a:rPr lang="en-US" sz="2500" b="1" dirty="0" smtClean="0"/>
              <a:t> associated with </a:t>
            </a:r>
            <a:r>
              <a:rPr lang="en-US" sz="2500" b="1" dirty="0" smtClean="0"/>
              <a:t>complex chronic </a:t>
            </a:r>
            <a:r>
              <a:rPr lang="en-US" sz="2500" b="1" dirty="0" smtClean="0"/>
              <a:t>illness</a:t>
            </a:r>
            <a:endParaRPr lang="en-US" sz="2500" dirty="0" smtClean="0"/>
          </a:p>
          <a:p>
            <a:r>
              <a:rPr lang="en-US" sz="2500" b="1" dirty="0" smtClean="0">
                <a:solidFill>
                  <a:srgbClr val="8C3FC5"/>
                </a:solidFill>
              </a:rPr>
              <a:t>Shifts</a:t>
            </a:r>
            <a:r>
              <a:rPr lang="en-US" sz="2500" b="1" dirty="0" smtClean="0"/>
              <a:t> </a:t>
            </a:r>
            <a:r>
              <a:rPr lang="en-US" sz="2500" b="1" dirty="0" smtClean="0"/>
              <a:t>i</a:t>
            </a:r>
            <a:r>
              <a:rPr lang="en-US" sz="2500" b="1" dirty="0" smtClean="0"/>
              <a:t>n </a:t>
            </a:r>
            <a:r>
              <a:rPr lang="en-US" sz="2500" b="1" dirty="0" smtClean="0"/>
              <a:t>our world </a:t>
            </a:r>
            <a:r>
              <a:rPr lang="en-US" sz="2500" b="1" dirty="0" smtClean="0"/>
              <a:t>view</a:t>
            </a:r>
            <a:r>
              <a:rPr lang="en-US" sz="2500" dirty="0" smtClean="0"/>
              <a:t> </a:t>
            </a:r>
            <a:r>
              <a:rPr lang="en-US" sz="2500" b="1" dirty="0" smtClean="0"/>
              <a:t>and our roles</a:t>
            </a:r>
            <a:endParaRPr lang="en-US" sz="2500" dirty="0" smtClean="0"/>
          </a:p>
          <a:p>
            <a:r>
              <a:rPr lang="en-US" sz="2500" b="1" dirty="0" smtClean="0">
                <a:solidFill>
                  <a:srgbClr val="00CC00"/>
                </a:solidFill>
              </a:rPr>
              <a:t>Our n</a:t>
            </a:r>
            <a:r>
              <a:rPr lang="en-US" sz="2500" b="1" dirty="0" smtClean="0">
                <a:solidFill>
                  <a:srgbClr val="00CC00"/>
                </a:solidFill>
              </a:rPr>
              <a:t>eed </a:t>
            </a:r>
            <a:r>
              <a:rPr lang="en-US" sz="2500" b="1" dirty="0" smtClean="0">
                <a:solidFill>
                  <a:srgbClr val="00CC00"/>
                </a:solidFill>
              </a:rPr>
              <a:t>for advocacy</a:t>
            </a:r>
          </a:p>
          <a:p>
            <a:r>
              <a:rPr lang="en-US" sz="2500" b="1" dirty="0" smtClean="0">
                <a:solidFill>
                  <a:srgbClr val="996600"/>
                </a:solidFill>
              </a:rPr>
              <a:t>Challenges</a:t>
            </a:r>
            <a:r>
              <a:rPr lang="en-US" sz="2500" b="1" dirty="0" smtClean="0"/>
              <a:t> in choosing &amp; managing treatment team</a:t>
            </a:r>
            <a:endParaRPr lang="en-US" sz="2500" dirty="0" smtClean="0"/>
          </a:p>
          <a:p>
            <a:r>
              <a:rPr lang="en-US" sz="2500" b="1" dirty="0" smtClean="0">
                <a:solidFill>
                  <a:srgbClr val="00A1DA"/>
                </a:solidFill>
              </a:rPr>
              <a:t>The need </a:t>
            </a:r>
            <a:r>
              <a:rPr lang="en-US" sz="2500" b="1" dirty="0" smtClean="0">
                <a:solidFill>
                  <a:srgbClr val="00A1DA"/>
                </a:solidFill>
              </a:rPr>
              <a:t>to take an active role </a:t>
            </a:r>
            <a:r>
              <a:rPr lang="en-US" sz="2500" b="1" dirty="0" smtClean="0"/>
              <a:t>in always moving towards recovery (create space for </a:t>
            </a:r>
            <a:r>
              <a:rPr lang="en-US" sz="2500" b="1" dirty="0" smtClean="0"/>
              <a:t>positivity)</a:t>
            </a:r>
            <a:endParaRPr lang="en-US" sz="2500" dirty="0" smtClean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2400"/>
            <a:ext cx="8763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Discovering &amp; fine tuning our voice …through  the  journey     </a:t>
            </a:r>
            <a:endParaRPr lang="en-US" sz="3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Emotional stages</a:t>
            </a:r>
            <a:r>
              <a:rPr lang="en-US" b="1" dirty="0" smtClean="0"/>
              <a:t> we cycle through: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721352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n-US" b="1" dirty="0" smtClean="0"/>
              <a:t>Typically we cycle through stages similar to   </a:t>
            </a:r>
          </a:p>
          <a:p>
            <a:pPr lvl="0" algn="ctr">
              <a:buNone/>
            </a:pPr>
            <a:r>
              <a:rPr lang="en-US" b="1" dirty="0" smtClean="0"/>
              <a:t>      those outlined in grief and trauma work: </a:t>
            </a:r>
            <a:endParaRPr lang="en-US" dirty="0" smtClean="0"/>
          </a:p>
          <a:p>
            <a:pPr lvl="0" algn="ctr">
              <a:buNone/>
            </a:pPr>
            <a:endParaRPr lang="en-US" sz="2000" dirty="0" smtClean="0"/>
          </a:p>
          <a:p>
            <a:pPr lvl="0" algn="ctr"/>
            <a:r>
              <a:rPr lang="en-US" dirty="0" smtClean="0"/>
              <a:t>Isolation and Denial</a:t>
            </a:r>
            <a:endParaRPr lang="en-US" dirty="0" smtClean="0"/>
          </a:p>
          <a:p>
            <a:pPr lvl="0" algn="ctr"/>
            <a:r>
              <a:rPr lang="en-US" dirty="0" smtClean="0"/>
              <a:t>Anger</a:t>
            </a:r>
          </a:p>
          <a:p>
            <a:pPr lvl="0" algn="ctr"/>
            <a:r>
              <a:rPr lang="en-US" dirty="0" smtClean="0"/>
              <a:t>Confusion</a:t>
            </a:r>
          </a:p>
          <a:p>
            <a:pPr lvl="0" algn="ctr"/>
            <a:r>
              <a:rPr lang="en-US" dirty="0" smtClean="0"/>
              <a:t>Bargaining </a:t>
            </a:r>
          </a:p>
          <a:p>
            <a:pPr lvl="0" algn="ctr"/>
            <a:r>
              <a:rPr lang="en-US" dirty="0" smtClean="0"/>
              <a:t>Sadness</a:t>
            </a:r>
          </a:p>
          <a:p>
            <a:pPr lvl="0" algn="ctr"/>
            <a:r>
              <a:rPr lang="en-US" dirty="0" smtClean="0"/>
              <a:t>Acceptance </a:t>
            </a:r>
          </a:p>
          <a:p>
            <a:pPr lvl="0" algn="ctr"/>
            <a:r>
              <a:rPr lang="en-US" dirty="0" smtClean="0"/>
              <a:t>Transcendence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97377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sz="4400" b="1" dirty="0" smtClean="0">
                <a:solidFill>
                  <a:srgbClr val="FF0000"/>
                </a:solidFill>
              </a:rPr>
              <a:t>isolation</a:t>
            </a:r>
            <a:r>
              <a:rPr lang="en-US" b="1" dirty="0" smtClean="0"/>
              <a:t> associated with complex or chronic illness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503920" cy="457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Paper Activity</a:t>
            </a:r>
            <a:endParaRPr lang="en-US" dirty="0" smtClean="0"/>
          </a:p>
          <a:p>
            <a:pPr algn="ctr">
              <a:buNone/>
            </a:pPr>
            <a:endParaRPr lang="en-US" sz="1400" dirty="0" smtClean="0"/>
          </a:p>
          <a:p>
            <a:pPr algn="ctr"/>
            <a:r>
              <a:rPr lang="en-US" dirty="0" smtClean="0"/>
              <a:t>Complexity adds to the isolation: </a:t>
            </a:r>
          </a:p>
          <a:p>
            <a:pPr algn="ctr">
              <a:buFont typeface="Wingdings" pitchFamily="2" charset="2"/>
              <a:buChar char="ü"/>
            </a:pPr>
            <a:r>
              <a:rPr lang="en-US" sz="2300" dirty="0" smtClean="0">
                <a:latin typeface="Andalus" pitchFamily="18" charset="-78"/>
                <a:cs typeface="Andalus" pitchFamily="18" charset="-78"/>
              </a:rPr>
              <a:t>The same symptoms may be caused by different infections in different people</a:t>
            </a:r>
          </a:p>
          <a:p>
            <a:pPr algn="ctr">
              <a:buFont typeface="Wingdings" pitchFamily="2" charset="2"/>
              <a:buChar char="ü"/>
            </a:pPr>
            <a:r>
              <a:rPr lang="en-US" sz="2300" dirty="0" smtClean="0">
                <a:latin typeface="Andalus" pitchFamily="18" charset="-78"/>
                <a:cs typeface="Andalus" pitchFamily="18" charset="-78"/>
              </a:rPr>
              <a:t>The same infection can cause different syndromes in </a:t>
            </a:r>
          </a:p>
          <a:p>
            <a:pPr algn="ctr">
              <a:buNone/>
            </a:pPr>
            <a:r>
              <a:rPr lang="en-US" sz="2300" dirty="0" smtClean="0">
                <a:latin typeface="Andalus" pitchFamily="18" charset="-78"/>
                <a:cs typeface="Andalus" pitchFamily="18" charset="-78"/>
              </a:rPr>
              <a:t>different people</a:t>
            </a:r>
          </a:p>
          <a:p>
            <a:pPr algn="ctr">
              <a:buNone/>
            </a:pPr>
            <a:endParaRPr lang="en-US" sz="2000" dirty="0" smtClean="0"/>
          </a:p>
          <a:p>
            <a:pPr algn="ctr"/>
            <a:r>
              <a:rPr lang="en-US" dirty="0" smtClean="0"/>
              <a:t>Why else are we so isolated/diverse a population? </a:t>
            </a:r>
          </a:p>
          <a:p>
            <a:pPr algn="ctr">
              <a:buNone/>
            </a:pPr>
            <a:r>
              <a:rPr lang="en-US" dirty="0" smtClean="0"/>
              <a:t>More</a:t>
            </a:r>
            <a:r>
              <a:rPr lang="en-US" dirty="0" smtClean="0"/>
              <a:t> </a:t>
            </a:r>
            <a:r>
              <a:rPr lang="en-US" dirty="0" smtClean="0"/>
              <a:t>variables </a:t>
            </a:r>
            <a:r>
              <a:rPr lang="en-US" dirty="0" smtClean="0"/>
              <a:t>to follow..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1. Variables that Provoke the Immune System</a:t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rgbClr val="8C3FC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54864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400" dirty="0" smtClean="0"/>
          </a:p>
          <a:p>
            <a:pPr algn="ctr"/>
            <a:r>
              <a:rPr lang="en-US" sz="2400" dirty="0" smtClean="0"/>
              <a:t>Infections (Viral, Bacterial, Parasitic)</a:t>
            </a:r>
            <a:endParaRPr lang="en-US" sz="2400" dirty="0"/>
          </a:p>
          <a:p>
            <a:pPr algn="ctr"/>
            <a:r>
              <a:rPr lang="en-US" sz="2400" dirty="0"/>
              <a:t>Cancer </a:t>
            </a:r>
          </a:p>
          <a:p>
            <a:pPr algn="ctr"/>
            <a:r>
              <a:rPr lang="en-US" sz="2400" dirty="0"/>
              <a:t>Allergens </a:t>
            </a:r>
            <a:r>
              <a:rPr lang="en-US" sz="2400" dirty="0" smtClean="0"/>
              <a:t>, </a:t>
            </a:r>
            <a:r>
              <a:rPr lang="en-US" sz="2400" dirty="0" smtClean="0"/>
              <a:t>Yeast (certain foods and additives)</a:t>
            </a:r>
            <a:endParaRPr lang="en-US" sz="2400" dirty="0"/>
          </a:p>
          <a:p>
            <a:pPr algn="ctr"/>
            <a:r>
              <a:rPr lang="en-US" sz="2400" dirty="0"/>
              <a:t>Stress </a:t>
            </a:r>
          </a:p>
          <a:p>
            <a:pPr algn="ctr"/>
            <a:r>
              <a:rPr lang="en-US" sz="2400" dirty="0"/>
              <a:t>Sleep deprivation</a:t>
            </a:r>
          </a:p>
          <a:p>
            <a:pPr algn="ctr"/>
            <a:r>
              <a:rPr lang="en-US" sz="2400" dirty="0"/>
              <a:t>Vaccinations </a:t>
            </a:r>
          </a:p>
          <a:p>
            <a:pPr algn="ctr"/>
            <a:r>
              <a:rPr lang="en-US" sz="2400" dirty="0"/>
              <a:t>Trauma</a:t>
            </a:r>
          </a:p>
          <a:p>
            <a:pPr algn="ctr"/>
            <a:r>
              <a:rPr lang="en-US" sz="2400" dirty="0" smtClean="0"/>
              <a:t>Stealth Microbes </a:t>
            </a:r>
          </a:p>
          <a:p>
            <a:pPr algn="ctr"/>
            <a:r>
              <a:rPr lang="en-US" sz="2400" dirty="0" smtClean="0"/>
              <a:t>Toxins/Heavy Metals </a:t>
            </a:r>
            <a:r>
              <a:rPr lang="en-US" sz="2400" dirty="0" smtClean="0"/>
              <a:t>(mold can be </a:t>
            </a:r>
            <a:r>
              <a:rPr lang="en-US" sz="2400" dirty="0" smtClean="0"/>
              <a:t>a big one)</a:t>
            </a:r>
            <a:endParaRPr lang="en-US" sz="2400" dirty="0"/>
          </a:p>
          <a:p>
            <a:pPr algn="ctr"/>
            <a:r>
              <a:rPr lang="en-US" sz="2400" dirty="0"/>
              <a:t>Degenerative </a:t>
            </a:r>
            <a:r>
              <a:rPr lang="en-US" sz="2400" dirty="0" smtClean="0"/>
              <a:t>changes</a:t>
            </a:r>
            <a:endParaRPr lang="en-US" sz="2400" dirty="0"/>
          </a:p>
          <a:p>
            <a:pPr lvl="2" algn="ctr"/>
            <a:r>
              <a:rPr lang="en-US" dirty="0" smtClean="0"/>
              <a:t>Barometric </a:t>
            </a:r>
            <a:r>
              <a:rPr lang="en-US" dirty="0"/>
              <a:t>pressure </a:t>
            </a:r>
            <a:r>
              <a:rPr lang="en-US" dirty="0" smtClean="0"/>
              <a:t>drops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solidFill>
                  <a:schemeClr val="accent1"/>
                </a:solidFill>
              </a:rPr>
              <a:t>2. Variables proposed to affect the degree of illness: </a:t>
            </a:r>
            <a:endParaRPr lang="en-US" sz="31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Where one got infected on his/her body</a:t>
            </a:r>
          </a:p>
          <a:p>
            <a:pPr algn="ctr">
              <a:buNone/>
            </a:pPr>
            <a:r>
              <a:rPr lang="en-US" dirty="0" smtClean="0"/>
              <a:t>Infections can cause different levels of inflammation in different parts of the body</a:t>
            </a:r>
          </a:p>
          <a:p>
            <a:pPr algn="ctr"/>
            <a:r>
              <a:rPr lang="en-US" dirty="0" smtClean="0"/>
              <a:t>Which types of infections (co-infections), which species of infection, how much </a:t>
            </a:r>
            <a:r>
              <a:rPr lang="en-US" dirty="0" smtClean="0"/>
              <a:t>was transmitted</a:t>
            </a:r>
            <a:endParaRPr lang="en-US" dirty="0" smtClean="0"/>
          </a:p>
          <a:p>
            <a:pPr algn="ctr"/>
            <a:r>
              <a:rPr lang="en-US" dirty="0" smtClean="0"/>
              <a:t>Status of immune system prior to infection</a:t>
            </a:r>
          </a:p>
          <a:p>
            <a:pPr algn="ctr"/>
            <a:r>
              <a:rPr lang="en-US" dirty="0" smtClean="0"/>
              <a:t>Congenital factors (DNA) and polymorphisms, plus</a:t>
            </a:r>
          </a:p>
          <a:p>
            <a:pPr algn="ctr"/>
            <a:r>
              <a:rPr lang="en-US" dirty="0" smtClean="0"/>
              <a:t>Environmental factors and stressors (</a:t>
            </a:r>
            <a:r>
              <a:rPr lang="en-US" dirty="0" err="1" smtClean="0"/>
              <a:t>epigenetics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Areas of weakness in body due to past trauma</a:t>
            </a:r>
          </a:p>
          <a:p>
            <a:pPr algn="ctr"/>
            <a:r>
              <a:rPr lang="en-US" dirty="0" smtClean="0"/>
              <a:t>Delay due to unaware community (doctors, patients)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3. The variety of microbes themselves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144000" cy="45259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6000" i="1" dirty="0" smtClean="0"/>
              <a:t>Spirochetes•Borrelia </a:t>
            </a:r>
            <a:r>
              <a:rPr lang="en-US" sz="6000" i="1" dirty="0" err="1" smtClean="0"/>
              <a:t>afzelii</a:t>
            </a:r>
            <a:r>
              <a:rPr lang="en-US" sz="6000" i="1" dirty="0" smtClean="0"/>
              <a:t>(Lyme disease in the UK and the rest of Europe)•</a:t>
            </a:r>
            <a:r>
              <a:rPr lang="en-US" sz="6000" i="1" dirty="0" err="1" smtClean="0"/>
              <a:t>Borrelia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burgdorferi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sensu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stricto</a:t>
            </a:r>
            <a:r>
              <a:rPr lang="en-US" sz="6000" i="1" dirty="0" smtClean="0"/>
              <a:t>(Lyme disease in the USA, UK and rest of Europe)•</a:t>
            </a:r>
            <a:r>
              <a:rPr lang="en-US" sz="6000" i="1" dirty="0" err="1" smtClean="0"/>
              <a:t>Borrelia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garinii</a:t>
            </a:r>
            <a:r>
              <a:rPr lang="en-US" sz="6000" i="1" dirty="0" smtClean="0"/>
              <a:t>(Lyme disease in the UK and rest of Europe)•</a:t>
            </a:r>
            <a:r>
              <a:rPr lang="en-US" sz="6000" i="1" dirty="0" err="1" smtClean="0"/>
              <a:t>Borrelia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hermsii</a:t>
            </a:r>
            <a:r>
              <a:rPr lang="en-US" sz="6000" i="1" dirty="0" smtClean="0"/>
              <a:t>(relapsing fever)•</a:t>
            </a:r>
            <a:r>
              <a:rPr lang="en-US" sz="6000" i="1" dirty="0" err="1" smtClean="0"/>
              <a:t>Borrelia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turicatae</a:t>
            </a:r>
            <a:r>
              <a:rPr lang="en-US" sz="6000" i="1" dirty="0" smtClean="0"/>
              <a:t>(relapsing fever)•</a:t>
            </a:r>
            <a:r>
              <a:rPr lang="en-US" sz="6000" i="1" dirty="0" err="1" smtClean="0"/>
              <a:t>Leptospira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Leptospirosis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Treponema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pallidum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pallidum</a:t>
            </a:r>
            <a:r>
              <a:rPr lang="en-US" sz="6000" i="1" dirty="0" smtClean="0"/>
              <a:t>(syphilis)</a:t>
            </a:r>
            <a:r>
              <a:rPr lang="en-US" sz="6000" i="1" dirty="0" err="1" smtClean="0"/>
              <a:t>Bacteria•Anaplasmas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phagocytophilum</a:t>
            </a:r>
            <a:r>
              <a:rPr lang="en-US" sz="6000" i="1" dirty="0" smtClean="0"/>
              <a:t>(human granulocytic </a:t>
            </a:r>
            <a:r>
              <a:rPr lang="en-US" sz="6000" i="1" dirty="0" err="1" smtClean="0"/>
              <a:t>ehrlichiosis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Bartonella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henselae</a:t>
            </a:r>
            <a:r>
              <a:rPr lang="en-US" sz="6000" i="1" dirty="0" smtClean="0"/>
              <a:t>(cat scratch fever)•</a:t>
            </a:r>
            <a:r>
              <a:rPr lang="en-US" sz="6000" i="1" dirty="0" err="1" smtClean="0"/>
              <a:t>Bartonella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quintana</a:t>
            </a:r>
            <a:r>
              <a:rPr lang="en-US" sz="6000" i="1" dirty="0" smtClean="0"/>
              <a:t>(trench fever)•</a:t>
            </a:r>
            <a:r>
              <a:rPr lang="en-US" sz="6000" i="1" dirty="0" err="1" smtClean="0"/>
              <a:t>Bartonella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rochalimae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bartonellosis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Chlamydophilia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pneumoniae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chlamydia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Chlamydophila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psittaci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chlamydia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Coxiella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burnetti</a:t>
            </a:r>
            <a:r>
              <a:rPr lang="en-US" sz="6000" i="1" dirty="0" smtClean="0"/>
              <a:t>(Q-fever and post-Q fever fatigue syndrome)•</a:t>
            </a:r>
            <a:r>
              <a:rPr lang="en-US" sz="6000" i="1" dirty="0" err="1" smtClean="0"/>
              <a:t>Ehrlichia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chaffeensis</a:t>
            </a:r>
            <a:r>
              <a:rPr lang="en-US" sz="6000" i="1" dirty="0" smtClean="0"/>
              <a:t>(human </a:t>
            </a:r>
            <a:r>
              <a:rPr lang="en-US" sz="6000" i="1" dirty="0" err="1" smtClean="0"/>
              <a:t>monocytic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ehrlichiosis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Francisella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tularensis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rabit</a:t>
            </a:r>
            <a:r>
              <a:rPr lang="en-US" sz="6000" i="1" dirty="0" smtClean="0"/>
              <a:t> fever or tularemia)•</a:t>
            </a:r>
            <a:r>
              <a:rPr lang="en-US" sz="6000" i="1" dirty="0" err="1" smtClean="0"/>
              <a:t>Haemophilus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influenzae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haemophilus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Listeria•Meningococcus</a:t>
            </a:r>
            <a:r>
              <a:rPr lang="en-US" sz="6000" i="1" dirty="0" smtClean="0"/>
              <a:t>(meningococcal meningitis)•</a:t>
            </a:r>
            <a:r>
              <a:rPr lang="en-US" sz="6000" i="1" dirty="0" err="1" smtClean="0"/>
              <a:t>Mycoplasma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fermentans•Mycoplasma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pneumoniae•Mycobacterium</a:t>
            </a:r>
            <a:r>
              <a:rPr lang="en-US" sz="6000" i="1" dirty="0" smtClean="0"/>
              <a:t> tuberculosis(tuberculosis)•</a:t>
            </a:r>
            <a:r>
              <a:rPr lang="en-US" sz="6000" i="1" dirty="0" err="1" smtClean="0"/>
              <a:t>Rickettsia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akari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rickettsialpox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Rickettsia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rickettsii</a:t>
            </a:r>
            <a:r>
              <a:rPr lang="en-US" sz="6000" i="1" dirty="0" smtClean="0"/>
              <a:t>(rocky mountain spotted fever)•</a:t>
            </a:r>
            <a:r>
              <a:rPr lang="en-US" sz="6000" i="1" dirty="0" err="1" smtClean="0"/>
              <a:t>Rickettsiaspecies</a:t>
            </a:r>
            <a:r>
              <a:rPr lang="en-US" sz="6000" i="1" dirty="0" smtClean="0"/>
              <a:t> (eastern tick-borne </a:t>
            </a:r>
            <a:r>
              <a:rPr lang="en-US" sz="6000" i="1" dirty="0" err="1" smtClean="0"/>
              <a:t>rickettsiosis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Shigella</a:t>
            </a:r>
            <a:r>
              <a:rPr lang="en-US" sz="6000" i="1" dirty="0" smtClean="0"/>
              <a:t>(shigellosis)•Streptococcus </a:t>
            </a:r>
            <a:r>
              <a:rPr lang="en-US" sz="6000" i="1" dirty="0" err="1" smtClean="0"/>
              <a:t>pneumoniaeor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pneumococcus</a:t>
            </a:r>
            <a:r>
              <a:rPr lang="en-US" sz="6000" i="1" dirty="0" smtClean="0"/>
              <a:t> (pneumonia)•Streptococcus(pediatric autoimmune diseases associated with Streptococcus, Sydenham’s chorea and St </a:t>
            </a:r>
            <a:r>
              <a:rPr lang="en-US" sz="6000" i="1" dirty="0" err="1" smtClean="0"/>
              <a:t>Vitus</a:t>
            </a:r>
            <a:r>
              <a:rPr lang="en-US" sz="6000" i="1" dirty="0" smtClean="0"/>
              <a:t> dance)</a:t>
            </a:r>
            <a:r>
              <a:rPr lang="en-US" sz="6000" i="1" dirty="0" err="1" smtClean="0"/>
              <a:t>Yeast•Candida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albicans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candidiasis</a:t>
            </a:r>
            <a:r>
              <a:rPr lang="en-US" sz="6000" i="1" dirty="0" smtClean="0"/>
              <a:t>)•Candida </a:t>
            </a:r>
            <a:r>
              <a:rPr lang="en-US" sz="6000" i="1" dirty="0" err="1" smtClean="0"/>
              <a:t>dubliniensisPrion•Variant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Creutzfeldt–JakobViruses•Borna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virus•Coltivirus</a:t>
            </a:r>
            <a:r>
              <a:rPr lang="en-US" sz="6000" i="1" dirty="0" smtClean="0"/>
              <a:t>(Colorado tick fever)•</a:t>
            </a:r>
            <a:r>
              <a:rPr lang="en-US" sz="6000" i="1" dirty="0" err="1" smtClean="0"/>
              <a:t>Coxsackievirus•Cytomegalovirus•Enterovirus•Flaviviridaevirus</a:t>
            </a:r>
            <a:r>
              <a:rPr lang="en-US" sz="6000" i="1" dirty="0" smtClean="0"/>
              <a:t> (Japanese B encephalitis)•Hepatitis C </a:t>
            </a:r>
            <a:r>
              <a:rPr lang="en-US" sz="6000" i="1" dirty="0" err="1" smtClean="0"/>
              <a:t>virus•Herpes</a:t>
            </a:r>
            <a:r>
              <a:rPr lang="en-US" sz="6000" i="1" dirty="0" smtClean="0"/>
              <a:t> virus </a:t>
            </a:r>
            <a:r>
              <a:rPr lang="en-US" sz="6000" i="1" dirty="0" err="1" smtClean="0"/>
              <a:t>family•Human</a:t>
            </a:r>
            <a:r>
              <a:rPr lang="en-US" sz="6000" i="1" dirty="0" smtClean="0"/>
              <a:t> endogenous </a:t>
            </a:r>
            <a:r>
              <a:rPr lang="en-US" sz="6000" i="1" dirty="0" err="1" smtClean="0"/>
              <a:t>retroviruses•Human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herpesvirus</a:t>
            </a:r>
            <a:r>
              <a:rPr lang="en-US" sz="6000" i="1" dirty="0" smtClean="0"/>
              <a:t> 4or Epstein–Barr </a:t>
            </a:r>
            <a:r>
              <a:rPr lang="en-US" sz="6000" i="1" dirty="0" err="1" smtClean="0"/>
              <a:t>virus•HIV•Influenza</a:t>
            </a:r>
            <a:r>
              <a:rPr lang="en-US" sz="6000" i="1" dirty="0" smtClean="0"/>
              <a:t> A virus subtype H3N2 (Hong Kong flu)•Influenza </a:t>
            </a:r>
            <a:r>
              <a:rPr lang="en-US" sz="6000" i="1" dirty="0" err="1" smtClean="0"/>
              <a:t>virus•Pandemic</a:t>
            </a:r>
            <a:r>
              <a:rPr lang="en-US" sz="6000" i="1" dirty="0" smtClean="0"/>
              <a:t> influenza of 1918•Papopavirus•Paramyxovirus(measles virus)•</a:t>
            </a:r>
            <a:r>
              <a:rPr lang="en-US" sz="6000" i="1" dirty="0" err="1" smtClean="0"/>
              <a:t>Parvo</a:t>
            </a:r>
            <a:r>
              <a:rPr lang="en-US" sz="6000" i="1" dirty="0" smtClean="0"/>
              <a:t> B19•Poliovirus•Rabies </a:t>
            </a:r>
            <a:r>
              <a:rPr lang="en-US" sz="6000" i="1" dirty="0" err="1" smtClean="0"/>
              <a:t>virus•Rubella•Toga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virus•Varicella</a:t>
            </a:r>
            <a:r>
              <a:rPr lang="en-US" sz="6000" i="1" dirty="0" smtClean="0"/>
              <a:t> zoster virus (chicken pox)•Viral </a:t>
            </a:r>
            <a:r>
              <a:rPr lang="en-US" sz="6000" i="1" dirty="0" err="1" smtClean="0"/>
              <a:t>meningitis•West</a:t>
            </a:r>
            <a:r>
              <a:rPr lang="en-US" sz="6000" i="1" dirty="0" smtClean="0"/>
              <a:t> Nile </a:t>
            </a:r>
            <a:r>
              <a:rPr lang="en-US" sz="6000" i="1" dirty="0" err="1" smtClean="0"/>
              <a:t>virusProtozoa•Plasmodium</a:t>
            </a:r>
            <a:r>
              <a:rPr lang="en-US" sz="6000" i="1" dirty="0" smtClean="0"/>
              <a:t>(malaria)•</a:t>
            </a:r>
            <a:r>
              <a:rPr lang="en-US" sz="6000" i="1" dirty="0" err="1" smtClean="0"/>
              <a:t>Babesia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microti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babesiosis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Babesia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duncani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babesiosis</a:t>
            </a:r>
            <a:r>
              <a:rPr lang="en-US" sz="6000" i="1" dirty="0" smtClean="0"/>
              <a:t>)•Other </a:t>
            </a:r>
            <a:r>
              <a:rPr lang="en-US" sz="6000" i="1" dirty="0" err="1" smtClean="0"/>
              <a:t>Babesiaspecies</a:t>
            </a:r>
            <a:r>
              <a:rPr lang="en-US" sz="6000" i="1" dirty="0" smtClean="0"/>
              <a:t> (</a:t>
            </a:r>
            <a:r>
              <a:rPr lang="en-US" sz="6000" i="1" dirty="0" err="1" smtClean="0"/>
              <a:t>babesiosis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Toxoplasma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gondii</a:t>
            </a:r>
            <a:r>
              <a:rPr lang="en-US" sz="6000" i="1" dirty="0" smtClean="0"/>
              <a:t>(toxoplasmosis)</a:t>
            </a:r>
            <a:r>
              <a:rPr lang="en-US" sz="6000" i="1" dirty="0" err="1" smtClean="0"/>
              <a:t>Parasites•Blastocystis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blastocystosis</a:t>
            </a:r>
            <a:r>
              <a:rPr lang="en-US" sz="6000" i="1" dirty="0" smtClean="0"/>
              <a:t>)•</a:t>
            </a:r>
            <a:r>
              <a:rPr lang="en-US" sz="6000" i="1" dirty="0" err="1" smtClean="0"/>
              <a:t>Taenia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solium</a:t>
            </a:r>
            <a:r>
              <a:rPr lang="en-US" sz="6000" i="1" dirty="0" smtClean="0"/>
              <a:t>(</a:t>
            </a:r>
            <a:r>
              <a:rPr lang="en-US" sz="6000" i="1" dirty="0" err="1" smtClean="0"/>
              <a:t>neurocysticercosis</a:t>
            </a:r>
            <a:r>
              <a:rPr lang="en-US" sz="6000" i="1" dirty="0" smtClean="0"/>
              <a:t> or </a:t>
            </a:r>
            <a:r>
              <a:rPr lang="en-US" sz="6000" i="1" dirty="0" err="1" smtClean="0"/>
              <a:t>cysticercosis</a:t>
            </a:r>
            <a:r>
              <a:rPr lang="en-US" sz="6000" i="1" dirty="0" smtClean="0"/>
              <a:t>)</a:t>
            </a:r>
            <a:r>
              <a:rPr lang="en-US" sz="6000" i="1" dirty="0" err="1" smtClean="0"/>
              <a:t>Fungal•Cryptocococcus•Coccidiomycosis•Histomycosis</a:t>
            </a:r>
            <a:endParaRPr lang="en-US" sz="6000" i="1" dirty="0" smtClean="0"/>
          </a:p>
          <a:p>
            <a:pPr algn="ctr"/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-</a:t>
            </a:r>
            <a:r>
              <a:rPr lang="en-US" sz="6000" dirty="0" err="1" smtClean="0"/>
              <a:t>Bransfield</a:t>
            </a:r>
            <a:r>
              <a:rPr lang="en-US" sz="6000" dirty="0" smtClean="0"/>
              <a:t>. Pediatric Health, 2010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1653</TotalTime>
  <Words>966</Words>
  <Application>Microsoft Office PowerPoint</Application>
  <PresentationFormat>On-screen Show (4:3)</PresentationFormat>
  <Paragraphs>222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Slide 1</vt:lpstr>
      <vt:lpstr>  Resource Alignment Map</vt:lpstr>
      <vt:lpstr>Empowerment</vt:lpstr>
      <vt:lpstr> </vt:lpstr>
      <vt:lpstr>Emotional stages we cycle through:</vt:lpstr>
      <vt:lpstr>  The isolation associated with complex or chronic illness </vt:lpstr>
      <vt:lpstr>1. Variables that Provoke the Immune System </vt:lpstr>
      <vt:lpstr>     2. Variables proposed to affect the degree of illness: </vt:lpstr>
      <vt:lpstr>3. The variety of microbes themselves </vt:lpstr>
      <vt:lpstr> Empowerment, cont..</vt:lpstr>
      <vt:lpstr>Acknowledging Shifts  in Our World View  </vt:lpstr>
      <vt:lpstr>Acknowledging Shifts Continued..</vt:lpstr>
      <vt:lpstr>Mad World (Alex Parks, Gary Jules).  </vt:lpstr>
      <vt:lpstr>Acknowledging Shifts in Roles  (family, parenting, friendships, etc)</vt:lpstr>
      <vt:lpstr> Acknowledging and accepting           The need for Advocacy  </vt:lpstr>
      <vt:lpstr>  Acknowledging challenges in choosing and  managing a Treatment Team </vt:lpstr>
      <vt:lpstr>Challenge: Specialist v Generalist? Integrative / Complementary / Functional </vt:lpstr>
      <vt:lpstr>Wonder (Natalie Merchant)</vt:lpstr>
      <vt:lpstr>Taking an active role in always moving towards recovery (Create Space for it!) </vt:lpstr>
      <vt:lpstr>“Broken Wings” in  Welcome to the Real World (Mr. Mister)</vt:lpstr>
      <vt:lpstr>My Lyrical Lyme Rhyme “LYMERIC”   </vt:lpstr>
      <vt:lpstr>IN CLOSING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Mental Illness You’re possessed by demons &amp; need punishment… Your mother caused it &amp; you need psychoanalysis Your serotonin is low &amp; you need Prozac Your genes are bad, you can’t change them Your immune system &amp; chronic infections contribute &amp; you need antibiotics Scientologists &amp; insurance companies say psychiatry &amp; pharma are demons &amp; need punishment…</dc:title>
  <dc:creator>tracy</dc:creator>
  <cp:lastModifiedBy>Tracy Hans</cp:lastModifiedBy>
  <cp:revision>208</cp:revision>
  <dcterms:created xsi:type="dcterms:W3CDTF">2010-05-07T20:42:08Z</dcterms:created>
  <dcterms:modified xsi:type="dcterms:W3CDTF">2015-05-09T00:07:44Z</dcterms:modified>
</cp:coreProperties>
</file>